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0440000" cx="7560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Montserrat Light"/>
      <p:regular r:id="rId31"/>
      <p:bold r:id="rId32"/>
      <p:italic r:id="rId33"/>
      <p:boldItalic r:id="rId34"/>
    </p:embeddedFont>
    <p:embeddedFont>
      <p:font typeface="Montserrat ExtraBold"/>
      <p:bold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88">
          <p15:clr>
            <a:srgbClr val="747775"/>
          </p15:clr>
        </p15:guide>
        <p15:guide id="2" pos="238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88" orient="horz"/>
        <p:guide pos="238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Light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Ligh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Light-bold.fntdata"/><Relationship Id="rId13" Type="http://schemas.openxmlformats.org/officeDocument/2006/relationships/slide" Target="slides/slide8.xml"/><Relationship Id="rId35" Type="http://schemas.openxmlformats.org/officeDocument/2006/relationships/font" Target="fonts/MontserratExtraBold-bold.fntdata"/><Relationship Id="rId12" Type="http://schemas.openxmlformats.org/officeDocument/2006/relationships/slide" Target="slides/slide7.xml"/><Relationship Id="rId34" Type="http://schemas.openxmlformats.org/officeDocument/2006/relationships/font" Target="fonts/MontserratLigh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ontserratExtraBol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92ab8f0c5c_0_43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92ab8f0c5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92ab8f0c5c_0_52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92ab8f0c5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92ab8f0c5c_0_60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92ab8f0c5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92ab8f0c5c_0_69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92ab8f0c5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92ab8f0c5c_0_77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92ab8f0c5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92ab8f0c5c_0_86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92ab8f0c5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92ab8f0c5c_0_95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92ab8f0c5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92ab8f0c5c_0_103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92ab8f0c5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da6cc6c1d_0_125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8da6cc6c1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2ab8f0c5c_0_0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2ab8f0c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84addc58cc_0_0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84addc58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15e599bf5_0_8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915e599bf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92ab8f0c5c_0_9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92ab8f0c5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92ab8f0c5c_0_18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92ab8f0c5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92ab8f0c5c_0_26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92ab8f0c5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92ab8f0c5c_0_34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92ab8f0c5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5212350" y="989675"/>
            <a:ext cx="3336300" cy="13590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995"/>
            <a:ext cx="4261083" cy="10421326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2924415" y="3203752"/>
            <a:ext cx="4148400" cy="32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4203266" y="7966602"/>
            <a:ext cx="2869500" cy="10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3643212" y="0"/>
            <a:ext cx="3917048" cy="10438879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681136" y="2607564"/>
            <a:ext cx="3948600" cy="26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681136" y="5364872"/>
            <a:ext cx="3948600" cy="24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3643212" y="0"/>
            <a:ext cx="3917048" cy="10438879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681136" y="4167069"/>
            <a:ext cx="3792300" cy="23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773318"/>
            <a:ext cx="858094" cy="2062758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072736" y="799213"/>
            <a:ext cx="5819700" cy="18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072736" y="3181729"/>
            <a:ext cx="5819700" cy="59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773318"/>
            <a:ext cx="858094" cy="2062758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072736" y="799213"/>
            <a:ext cx="5819700" cy="18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072736" y="3181729"/>
            <a:ext cx="2813700" cy="59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078647" y="3181729"/>
            <a:ext cx="2813700" cy="59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773318"/>
            <a:ext cx="858094" cy="2062758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072736" y="799213"/>
            <a:ext cx="5819700" cy="18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773318"/>
            <a:ext cx="858094" cy="2062758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072736" y="799213"/>
            <a:ext cx="3140700" cy="30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072736" y="4003776"/>
            <a:ext cx="3140700" cy="49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3643212" y="0"/>
            <a:ext cx="3917048" cy="10439762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681136" y="1759333"/>
            <a:ext cx="3792300" cy="71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773318"/>
            <a:ext cx="858094" cy="2062758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072736" y="3365979"/>
            <a:ext cx="2510400" cy="3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072736" y="7181242"/>
            <a:ext cx="2510400" cy="10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3843000" y="3443668"/>
            <a:ext cx="3039900" cy="4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8379778"/>
            <a:ext cx="577871" cy="1389648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671938" y="8738819"/>
            <a:ext cx="57345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57705" y="903288"/>
            <a:ext cx="7044600" cy="1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57705" y="2339232"/>
            <a:ext cx="7044600" cy="6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744375" y="3189600"/>
            <a:ext cx="4328400" cy="32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66"/>
              <a:t>Supuesto práctico 2</a:t>
            </a:r>
            <a:endParaRPr sz="6066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600"/>
              <a:t>Odoo</a:t>
            </a:r>
            <a:endParaRPr sz="54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203266" y="7966602"/>
            <a:ext cx="2869500" cy="10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Walter Martín Lopes</a:t>
            </a:r>
            <a:endParaRPr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idx="4294967295" type="title"/>
          </p:nvPr>
        </p:nvSpPr>
        <p:spPr>
          <a:xfrm>
            <a:off x="1072725" y="494425"/>
            <a:ext cx="63126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50">
                <a:latin typeface="Montserrat ExtraBold"/>
                <a:ea typeface="Montserrat ExtraBold"/>
                <a:cs typeface="Montserrat ExtraBold"/>
                <a:sym typeface="Montserrat ExtraBold"/>
              </a:rPr>
              <a:t>2 - Crear los productos</a:t>
            </a:r>
            <a:endParaRPr sz="235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5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2" name="Google Shape;202;p22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221925"/>
            <a:ext cx="6695808" cy="43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5713150"/>
            <a:ext cx="6700001" cy="4343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>
            <p:ph type="title"/>
          </p:nvPr>
        </p:nvSpPr>
        <p:spPr>
          <a:xfrm>
            <a:off x="1072725" y="494425"/>
            <a:ext cx="63126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50"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r>
              <a:rPr lang="es" sz="235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s" sz="2350">
                <a:latin typeface="Montserrat ExtraBold"/>
                <a:ea typeface="Montserrat ExtraBold"/>
                <a:cs typeface="Montserrat ExtraBold"/>
                <a:sym typeface="Montserrat ExtraBold"/>
              </a:rPr>
              <a:t>- Crear el cliente</a:t>
            </a:r>
            <a:endParaRPr sz="235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1072725" y="1548975"/>
            <a:ext cx="5953500" cy="6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50">
                <a:latin typeface="Montserrat Light"/>
                <a:ea typeface="Montserrat Light"/>
                <a:cs typeface="Montserrat Light"/>
                <a:sym typeface="Montserrat Light"/>
              </a:rPr>
              <a:t>A continuación </a:t>
            </a:r>
            <a:r>
              <a:rPr lang="es" sz="1850">
                <a:latin typeface="Montserrat Light"/>
                <a:ea typeface="Montserrat Light"/>
                <a:cs typeface="Montserrat Light"/>
                <a:sym typeface="Montserrat Light"/>
              </a:rPr>
              <a:t> creo el cliente  </a:t>
            </a:r>
            <a:r>
              <a:rPr i="1" lang="es" sz="1850">
                <a:latin typeface="Montserrat Light"/>
                <a:ea typeface="Montserrat Light"/>
                <a:cs typeface="Montserrat Light"/>
                <a:sym typeface="Montserrat Light"/>
              </a:rPr>
              <a:t>“La Chinata S.A.” </a:t>
            </a:r>
            <a:r>
              <a:rPr lang="es" sz="1850">
                <a:latin typeface="Montserrat Light"/>
                <a:ea typeface="Montserrat Light"/>
                <a:cs typeface="Montserrat Light"/>
                <a:sym typeface="Montserrat Light"/>
              </a:rPr>
              <a:t>según especifica el enunciado.</a:t>
            </a:r>
            <a:endParaRPr sz="185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85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1" name="Google Shape;211;p23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50" y="3544100"/>
            <a:ext cx="6792252" cy="441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idx="4294967295" type="title"/>
          </p:nvPr>
        </p:nvSpPr>
        <p:spPr>
          <a:xfrm>
            <a:off x="1072725" y="494425"/>
            <a:ext cx="63126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50">
                <a:latin typeface="Montserrat ExtraBold"/>
                <a:ea typeface="Montserrat ExtraBold"/>
                <a:cs typeface="Montserrat ExtraBold"/>
                <a:sym typeface="Montserrat ExtraBold"/>
              </a:rPr>
              <a:t>3 - Crear el cliente</a:t>
            </a:r>
            <a:endParaRPr sz="235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5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8" name="Google Shape;218;p24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100" y="1221925"/>
            <a:ext cx="6671898" cy="432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100" y="5733650"/>
            <a:ext cx="6671900" cy="4336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>
            <a:off x="1072725" y="494425"/>
            <a:ext cx="63126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50">
                <a:latin typeface="Montserrat ExtraBold"/>
                <a:ea typeface="Montserrat ExtraBold"/>
                <a:cs typeface="Montserrat ExtraBold"/>
                <a:sym typeface="Montserrat ExtraBold"/>
              </a:rPr>
              <a:t>4</a:t>
            </a:r>
            <a:r>
              <a:rPr lang="es" sz="2350">
                <a:latin typeface="Montserrat ExtraBold"/>
                <a:ea typeface="Montserrat ExtraBold"/>
                <a:cs typeface="Montserrat ExtraBold"/>
                <a:sym typeface="Montserrat ExtraBold"/>
              </a:rPr>
              <a:t> - Creo la oportunidad y el presupuesto</a:t>
            </a:r>
            <a:endParaRPr sz="235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6" name="Google Shape;226;p25"/>
          <p:cNvSpPr txBox="1"/>
          <p:nvPr>
            <p:ph idx="1" type="body"/>
          </p:nvPr>
        </p:nvSpPr>
        <p:spPr>
          <a:xfrm>
            <a:off x="1072725" y="1548975"/>
            <a:ext cx="5953500" cy="6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50">
                <a:latin typeface="Montserrat Light"/>
                <a:ea typeface="Montserrat Light"/>
                <a:cs typeface="Montserrat Light"/>
                <a:sym typeface="Montserrat Light"/>
              </a:rPr>
              <a:t>A continuación, creo el la oportunidad y el presupuesto correspondiente para el cliente </a:t>
            </a:r>
            <a:r>
              <a:rPr i="1" lang="es" sz="1850">
                <a:latin typeface="Montserrat Light"/>
                <a:ea typeface="Montserrat Light"/>
                <a:cs typeface="Montserrat Light"/>
                <a:sym typeface="Montserrat Light"/>
              </a:rPr>
              <a:t>“La Chinata S.A.” </a:t>
            </a:r>
            <a:r>
              <a:rPr lang="es" sz="1850">
                <a:latin typeface="Montserrat Light"/>
                <a:ea typeface="Montserrat Light"/>
                <a:cs typeface="Montserrat Light"/>
                <a:sym typeface="Montserrat Light"/>
              </a:rPr>
              <a:t>como se especifica en el ejercicio. Añadiendo las respectivas llamadas y la reunión.</a:t>
            </a:r>
            <a:endParaRPr sz="185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85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7" name="Google Shape;227;p25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28" name="Google Shape;2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00" y="3758149"/>
            <a:ext cx="6865348" cy="447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idx="4294967295" type="title"/>
          </p:nvPr>
        </p:nvSpPr>
        <p:spPr>
          <a:xfrm>
            <a:off x="1072725" y="494425"/>
            <a:ext cx="63126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50">
                <a:latin typeface="Montserrat ExtraBold"/>
                <a:ea typeface="Montserrat ExtraBold"/>
                <a:cs typeface="Montserrat ExtraBold"/>
                <a:sym typeface="Montserrat ExtraBold"/>
              </a:rPr>
              <a:t>4 - Creo la oportunidad y el presupuesto</a:t>
            </a:r>
            <a:endParaRPr sz="235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5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4" name="Google Shape;234;p26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35" name="Google Shape;2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75" y="1421850"/>
            <a:ext cx="6458649" cy="420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675" y="5738375"/>
            <a:ext cx="6458650" cy="4187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>
            <p:ph idx="4294967295" type="title"/>
          </p:nvPr>
        </p:nvSpPr>
        <p:spPr>
          <a:xfrm>
            <a:off x="1072725" y="494425"/>
            <a:ext cx="63126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50">
                <a:latin typeface="Montserrat ExtraBold"/>
                <a:ea typeface="Montserrat ExtraBold"/>
                <a:cs typeface="Montserrat ExtraBold"/>
                <a:sym typeface="Montserrat ExtraBold"/>
              </a:rPr>
              <a:t>4 - Creo la oportunidad y el presupuesto</a:t>
            </a:r>
            <a:endParaRPr sz="235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5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2" name="Google Shape;242;p27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43" name="Google Shape;2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363" y="1374325"/>
            <a:ext cx="6477282" cy="421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375" y="5738375"/>
            <a:ext cx="6477274" cy="419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type="title"/>
          </p:nvPr>
        </p:nvSpPr>
        <p:spPr>
          <a:xfrm>
            <a:off x="996525" y="494425"/>
            <a:ext cx="63126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50">
                <a:latin typeface="Montserrat ExtraBold"/>
                <a:ea typeface="Montserrat ExtraBold"/>
                <a:cs typeface="Montserrat ExtraBold"/>
                <a:sym typeface="Montserrat ExtraBold"/>
              </a:rPr>
              <a:t>5</a:t>
            </a:r>
            <a:r>
              <a:rPr lang="es" sz="2350">
                <a:latin typeface="Montserrat ExtraBold"/>
                <a:ea typeface="Montserrat ExtraBold"/>
                <a:cs typeface="Montserrat ExtraBold"/>
                <a:sym typeface="Montserrat ExtraBold"/>
              </a:rPr>
              <a:t> - Creo reunión periódica ‘Equipo-IES’</a:t>
            </a:r>
            <a:endParaRPr sz="235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0" name="Google Shape;250;p28"/>
          <p:cNvSpPr txBox="1"/>
          <p:nvPr>
            <p:ph idx="1" type="body"/>
          </p:nvPr>
        </p:nvSpPr>
        <p:spPr>
          <a:xfrm>
            <a:off x="1072725" y="1244175"/>
            <a:ext cx="5953500" cy="6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50">
                <a:latin typeface="Montserrat Light"/>
                <a:ea typeface="Montserrat Light"/>
                <a:cs typeface="Montserrat Light"/>
                <a:sym typeface="Montserrat Light"/>
              </a:rPr>
              <a:t>Finalmente, creo la reunión periódica del </a:t>
            </a:r>
            <a:r>
              <a:rPr i="1" lang="es" sz="1850">
                <a:latin typeface="Montserrat Light"/>
                <a:ea typeface="Montserrat Light"/>
                <a:cs typeface="Montserrat Light"/>
                <a:sym typeface="Montserrat Light"/>
              </a:rPr>
              <a:t>‘Equipo-IES’</a:t>
            </a:r>
            <a:r>
              <a:rPr lang="es" sz="1850">
                <a:latin typeface="Montserrat Light"/>
                <a:ea typeface="Montserrat Light"/>
                <a:cs typeface="Montserrat Light"/>
                <a:sym typeface="Montserrat Light"/>
              </a:rPr>
              <a:t> como indica el enunciado.</a:t>
            </a:r>
            <a:endParaRPr sz="185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85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1" name="Google Shape;251;p28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52" name="Google Shape;2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25" y="3673875"/>
            <a:ext cx="6585125" cy="427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/>
          <p:nvPr>
            <p:ph idx="4294967295" type="title"/>
          </p:nvPr>
        </p:nvSpPr>
        <p:spPr>
          <a:xfrm>
            <a:off x="920325" y="494425"/>
            <a:ext cx="63126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50">
                <a:latin typeface="Montserrat ExtraBold"/>
                <a:ea typeface="Montserrat ExtraBold"/>
                <a:cs typeface="Montserrat ExtraBold"/>
                <a:sym typeface="Montserrat ExtraBold"/>
              </a:rPr>
              <a:t>5 - Creo reunión periódica ‘Equipo-IES’</a:t>
            </a:r>
            <a:endParaRPr sz="235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5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8" name="Google Shape;258;p29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59" name="Google Shape;2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00" y="1359975"/>
            <a:ext cx="6604701" cy="4273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00" y="5771875"/>
            <a:ext cx="6585929" cy="42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072725" y="494425"/>
            <a:ext cx="63126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750">
                <a:latin typeface="Montserrat ExtraBold"/>
                <a:ea typeface="Montserrat ExtraBold"/>
                <a:cs typeface="Montserrat ExtraBold"/>
                <a:sym typeface="Montserrat ExtraBold"/>
              </a:rPr>
              <a:t>Enunciado</a:t>
            </a:r>
            <a:endParaRPr sz="275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072725" y="1320375"/>
            <a:ext cx="5953500" cy="76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Montserrat Light"/>
                <a:ea typeface="Montserrat Light"/>
                <a:cs typeface="Montserrat Light"/>
                <a:sym typeface="Montserrat Light"/>
              </a:rPr>
              <a:t>Documenta todo el proceso de la actividad y añádelo en formato PDF a la entrega.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latin typeface="Montserrat Light"/>
                <a:ea typeface="Montserrat Light"/>
                <a:cs typeface="Montserrat Light"/>
                <a:sym typeface="Montserrat Light"/>
              </a:rPr>
              <a:t>El título del documento debe incluir tu nombre y apellidos.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latin typeface="Montserrat Light"/>
                <a:ea typeface="Montserrat Light"/>
                <a:cs typeface="Montserrat Light"/>
                <a:sym typeface="Montserrat Light"/>
              </a:rPr>
              <a:t>En este ejercicio se va a configurar las actividades de venta en la instalación en la nube.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800">
                <a:latin typeface="Montserrat"/>
                <a:ea typeface="Montserrat"/>
                <a:cs typeface="Montserrat"/>
                <a:sym typeface="Montserrat"/>
              </a:rPr>
              <a:t>  a) </a:t>
            </a:r>
            <a:r>
              <a:rPr lang="es" sz="1800">
                <a:latin typeface="Montserrat Light"/>
                <a:ea typeface="Montserrat Light"/>
                <a:cs typeface="Montserrat Light"/>
                <a:sym typeface="Montserrat Light"/>
              </a:rPr>
              <a:t>En el apartado Productos, crea dentro de la categoría Saleables (Vendibles o Productos a la venta) las categorías Hardware, Software y Servicios. Dentro de la categoría Software, crea la categoría Sistemas y Aplicaciones.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latin typeface="Montserrat Light"/>
                <a:ea typeface="Montserrat Light"/>
                <a:cs typeface="Montserrat Light"/>
                <a:sym typeface="Montserrat Light"/>
              </a:rPr>
              <a:t>  </a:t>
            </a:r>
            <a:r>
              <a:rPr b="1" lang="es" sz="1800">
                <a:latin typeface="Montserrat"/>
                <a:ea typeface="Montserrat"/>
                <a:cs typeface="Montserrat"/>
                <a:sym typeface="Montserrat"/>
              </a:rPr>
              <a:t>b)</a:t>
            </a:r>
            <a:r>
              <a:rPr lang="es" sz="1800">
                <a:latin typeface="Montserrat Light"/>
                <a:ea typeface="Montserrat Light"/>
                <a:cs typeface="Montserrat Light"/>
                <a:sym typeface="Montserrat Light"/>
              </a:rPr>
              <a:t> Crea una oportunidad: 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latin typeface="Montserrat Light"/>
                <a:ea typeface="Montserrat Light"/>
                <a:cs typeface="Montserrat Light"/>
                <a:sym typeface="Montserrat Light"/>
              </a:rPr>
              <a:t>La Chinata S.A. es una empresa interesada en comprar equipos portátiles. Han pedido un presupuesto de 5 unidades del modelo MacBook Pro (13-inch, M1, 2020) que tienen un PVP de 1.200€ + IVA y 5 licencias de Office 365 para Mac con un coste de 80€ + IVA. Crea los productos en su categoría, añadeles una foto y aumenta el stock inicial a 20 unidades de cada uno.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800">
                <a:latin typeface="Montserrat Light"/>
                <a:ea typeface="Montserrat Light"/>
                <a:cs typeface="Montserrat Light"/>
                <a:sym typeface="Montserrat Light"/>
              </a:rPr>
              <a:t>Se sabe que La Chinata tiene un presupuesto de 6.000€. Da de alta el nuevo cliente, la oportunidad y establece las próximas acciones para ganar esta oportunidad.</a:t>
            </a:r>
            <a:endParaRPr sz="185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2" name="Google Shape;142;p14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072725" y="494425"/>
            <a:ext cx="63126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750">
                <a:latin typeface="Montserrat ExtraBold"/>
                <a:ea typeface="Montserrat ExtraBold"/>
                <a:cs typeface="Montserrat ExtraBold"/>
                <a:sym typeface="Montserrat ExtraBold"/>
              </a:rPr>
              <a:t>Enunciado</a:t>
            </a:r>
            <a:endParaRPr sz="275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072725" y="1320375"/>
            <a:ext cx="5953500" cy="76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Montserrat Light"/>
                <a:ea typeface="Montserrat Light"/>
                <a:cs typeface="Montserrat Light"/>
                <a:sym typeface="Montserrat Light"/>
              </a:rPr>
              <a:t>La persona de contacto de La Chinata es el Sr. Fernando Pizarro y se supone que se conoce la cuenta de correo profesional -se puede utilizar otra cuenta propia o la de un compañero-. El resto de los datos serán inventados respetando el formato necesario.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latin typeface="Montserrat Light"/>
                <a:ea typeface="Montserrat Light"/>
                <a:cs typeface="Montserrat Light"/>
                <a:sym typeface="Montserrat Light"/>
              </a:rPr>
              <a:t>Registra dos llamadas en fechas distintas, envíale después una propuesta adecuada al Sr. Pizarro y planifica para dentro de una semana una reunión para cerrar el trato.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latin typeface="Montserrat Light"/>
                <a:ea typeface="Montserrat Light"/>
                <a:cs typeface="Montserrat Light"/>
                <a:sym typeface="Montserrat Light"/>
              </a:rPr>
              <a:t>   </a:t>
            </a:r>
            <a:r>
              <a:rPr b="1" lang="es" sz="1800">
                <a:latin typeface="Montserrat"/>
                <a:ea typeface="Montserrat"/>
                <a:cs typeface="Montserrat"/>
                <a:sym typeface="Montserrat"/>
              </a:rPr>
              <a:t>c)</a:t>
            </a:r>
            <a:r>
              <a:rPr lang="es" sz="1800">
                <a:latin typeface="Montserrat Light"/>
                <a:ea typeface="Montserrat Light"/>
                <a:cs typeface="Montserrat Light"/>
                <a:sym typeface="Montserrat Light"/>
              </a:rPr>
              <a:t> Añade una cita en el calendario con las    siguientes características: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i="1" lang="es" sz="1800">
                <a:latin typeface="Montserrat"/>
                <a:ea typeface="Montserrat"/>
                <a:cs typeface="Montserrat"/>
                <a:sym typeface="Montserrat"/>
              </a:rPr>
              <a:t>Nombre:</a:t>
            </a:r>
            <a:r>
              <a:rPr lang="es" sz="1800">
                <a:latin typeface="Montserrat Light"/>
                <a:ea typeface="Montserrat Light"/>
                <a:cs typeface="Montserrat Light"/>
                <a:sym typeface="Montserrat Light"/>
              </a:rPr>
              <a:t> Reunión del Equipo-IES.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i="1" lang="es" sz="1800">
                <a:latin typeface="Montserrat"/>
                <a:ea typeface="Montserrat"/>
                <a:cs typeface="Montserrat"/>
                <a:sym typeface="Montserrat"/>
              </a:rPr>
              <a:t>Asistentes:</a:t>
            </a:r>
            <a:r>
              <a:rPr lang="es" sz="1800">
                <a:latin typeface="Montserrat Light"/>
                <a:ea typeface="Montserrat Light"/>
                <a:cs typeface="Montserrat Light"/>
                <a:sym typeface="Montserrat Light"/>
              </a:rPr>
              <a:t> Equipo de ventas Equipo-IES.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i="1" lang="es" sz="1800">
                <a:latin typeface="Montserrat"/>
                <a:ea typeface="Montserrat"/>
                <a:cs typeface="Montserrat"/>
                <a:sym typeface="Montserrat"/>
              </a:rPr>
              <a:t>Descripción:</a:t>
            </a:r>
            <a:r>
              <a:rPr lang="es" sz="1800">
                <a:latin typeface="Montserrat Light"/>
                <a:ea typeface="Montserrat Light"/>
                <a:cs typeface="Montserrat Light"/>
                <a:sym typeface="Montserrat Light"/>
              </a:rPr>
              <a:t> Reunión semanal de toma de contacto.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i="1" lang="es" sz="1800">
                <a:latin typeface="Montserrat"/>
                <a:ea typeface="Montserrat"/>
                <a:cs typeface="Montserrat"/>
                <a:sym typeface="Montserrat"/>
              </a:rPr>
              <a:t>Duración:</a:t>
            </a:r>
            <a:r>
              <a:rPr lang="es" sz="1800">
                <a:latin typeface="Montserrat Light"/>
                <a:ea typeface="Montserrat Light"/>
                <a:cs typeface="Montserrat Light"/>
                <a:sym typeface="Montserrat Light"/>
              </a:rPr>
              <a:t> 1h y 15 minutos.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Light"/>
              <a:buChar char="●"/>
            </a:pPr>
            <a:r>
              <a:rPr lang="es" sz="1800">
                <a:latin typeface="Montserrat Light"/>
                <a:ea typeface="Montserrat Light"/>
                <a:cs typeface="Montserrat Light"/>
                <a:sym typeface="Montserrat Light"/>
              </a:rPr>
              <a:t>Todos los lunes a las 09:30 en la sala de juntas, durante las próximas 12 semanas.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9" name="Google Shape;149;p15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072725" y="494425"/>
            <a:ext cx="63126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50">
                <a:latin typeface="Montserrat ExtraBold"/>
                <a:ea typeface="Montserrat ExtraBold"/>
                <a:cs typeface="Montserrat ExtraBold"/>
                <a:sym typeface="Montserrat ExtraBold"/>
              </a:rPr>
              <a:t>1 - Crear categorías de productos</a:t>
            </a:r>
            <a:endParaRPr sz="235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072725" y="1548975"/>
            <a:ext cx="5953500" cy="6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50">
                <a:latin typeface="Montserrat Light"/>
                <a:ea typeface="Montserrat Light"/>
                <a:cs typeface="Montserrat Light"/>
                <a:sym typeface="Montserrat Light"/>
              </a:rPr>
              <a:t>En primer lugar entro en mi cuenta de Odoo, voy a la BD creada llamada </a:t>
            </a:r>
            <a:r>
              <a:rPr b="1" i="1" lang="es" sz="1850">
                <a:latin typeface="Montserrat"/>
                <a:ea typeface="Montserrat"/>
                <a:cs typeface="Montserrat"/>
                <a:sym typeface="Montserrat"/>
              </a:rPr>
              <a:t>‘INVERZA’ </a:t>
            </a:r>
            <a:r>
              <a:rPr lang="es" sz="1850">
                <a:latin typeface="Montserrat Light"/>
                <a:ea typeface="Montserrat Light"/>
                <a:cs typeface="Montserrat Light"/>
                <a:sym typeface="Montserrat Light"/>
              </a:rPr>
              <a:t>, me voy al módulo de ventas para las distintas categorías de productos expuestas en el enunciado.</a:t>
            </a:r>
            <a:endParaRPr sz="185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85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6" name="Google Shape;156;p16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12" y="4268000"/>
            <a:ext cx="6611787" cy="422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idx="4294967295" type="title"/>
          </p:nvPr>
        </p:nvSpPr>
        <p:spPr>
          <a:xfrm>
            <a:off x="1072725" y="494425"/>
            <a:ext cx="63126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50">
                <a:latin typeface="Montserrat ExtraBold"/>
                <a:ea typeface="Montserrat ExtraBold"/>
                <a:cs typeface="Montserrat ExtraBold"/>
                <a:sym typeface="Montserrat ExtraBold"/>
              </a:rPr>
              <a:t>1 - </a:t>
            </a:r>
            <a:r>
              <a:rPr lang="es" sz="2350">
                <a:latin typeface="Montserrat ExtraBold"/>
                <a:ea typeface="Montserrat ExtraBold"/>
                <a:cs typeface="Montserrat ExtraBold"/>
                <a:sym typeface="Montserrat ExtraBold"/>
              </a:rPr>
              <a:t>Crear categorías de productos</a:t>
            </a:r>
            <a:endParaRPr sz="235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5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3" name="Google Shape;163;p17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75" y="1207575"/>
            <a:ext cx="6852402" cy="4363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975" y="5709300"/>
            <a:ext cx="6852402" cy="3994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idx="4294967295" type="title"/>
          </p:nvPr>
        </p:nvSpPr>
        <p:spPr>
          <a:xfrm>
            <a:off x="1072725" y="494425"/>
            <a:ext cx="63126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50">
                <a:latin typeface="Montserrat ExtraBold"/>
                <a:ea typeface="Montserrat ExtraBold"/>
                <a:cs typeface="Montserrat ExtraBold"/>
                <a:sym typeface="Montserrat ExtraBold"/>
              </a:rPr>
              <a:t>1 - Crear categorías de productos</a:t>
            </a:r>
            <a:endParaRPr sz="235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5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1" name="Google Shape;171;p18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25" y="1221925"/>
            <a:ext cx="6849675" cy="43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825" y="5696675"/>
            <a:ext cx="6849675" cy="436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idx="4294967295" type="title"/>
          </p:nvPr>
        </p:nvSpPr>
        <p:spPr>
          <a:xfrm>
            <a:off x="1072725" y="494425"/>
            <a:ext cx="63126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50">
                <a:latin typeface="Montserrat ExtraBold"/>
                <a:ea typeface="Montserrat ExtraBold"/>
                <a:cs typeface="Montserrat ExtraBold"/>
                <a:sym typeface="Montserrat ExtraBold"/>
              </a:rPr>
              <a:t>1 - Crear categorías de productos</a:t>
            </a:r>
            <a:endParaRPr sz="235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5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9" name="Google Shape;179;p19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50" y="1755325"/>
            <a:ext cx="6834708" cy="43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1072725" y="494425"/>
            <a:ext cx="63126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50"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r>
              <a:rPr lang="es" sz="2350">
                <a:latin typeface="Montserrat ExtraBold"/>
                <a:ea typeface="Montserrat ExtraBold"/>
                <a:cs typeface="Montserrat ExtraBold"/>
                <a:sym typeface="Montserrat ExtraBold"/>
              </a:rPr>
              <a:t> - Crear los productos</a:t>
            </a:r>
            <a:endParaRPr sz="235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1072725" y="1548975"/>
            <a:ext cx="5953500" cy="6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50">
                <a:latin typeface="Montserrat Light"/>
                <a:ea typeface="Montserrat Light"/>
                <a:cs typeface="Montserrat Light"/>
                <a:sym typeface="Montserrat Light"/>
              </a:rPr>
              <a:t>Seguidamente, creo los productos con las características y premisas que explica el enunciado.</a:t>
            </a:r>
            <a:endParaRPr sz="185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85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7" name="Google Shape;187;p20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75" y="3431025"/>
            <a:ext cx="7055074" cy="45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idx="4294967295" type="title"/>
          </p:nvPr>
        </p:nvSpPr>
        <p:spPr>
          <a:xfrm>
            <a:off x="1072725" y="494425"/>
            <a:ext cx="63126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50">
                <a:latin typeface="Montserrat ExtraBold"/>
                <a:ea typeface="Montserrat ExtraBold"/>
                <a:cs typeface="Montserrat ExtraBold"/>
                <a:sym typeface="Montserrat ExtraBold"/>
              </a:rPr>
              <a:t>2 - Crear los productos</a:t>
            </a:r>
            <a:endParaRPr sz="235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5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4" name="Google Shape;194;p21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178900"/>
            <a:ext cx="6775248" cy="439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5715175"/>
            <a:ext cx="6779476" cy="439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